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75" r:id="rId10"/>
    <p:sldId id="282" r:id="rId11"/>
    <p:sldId id="261" r:id="rId12"/>
    <p:sldId id="262" r:id="rId13"/>
    <p:sldId id="279" r:id="rId14"/>
    <p:sldId id="276" r:id="rId15"/>
    <p:sldId id="270" r:id="rId16"/>
    <p:sldId id="271" r:id="rId17"/>
    <p:sldId id="283" r:id="rId18"/>
    <p:sldId id="277" r:id="rId19"/>
    <p:sldId id="280" r:id="rId20"/>
    <p:sldId id="281" r:id="rId21"/>
    <p:sldId id="263" r:id="rId22"/>
    <p:sldId id="267" r:id="rId23"/>
    <p:sldId id="268" r:id="rId24"/>
    <p:sldId id="269" r:id="rId25"/>
    <p:sldId id="264" r:id="rId26"/>
    <p:sldId id="278" r:id="rId27"/>
    <p:sldId id="265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28" autoAdjust="0"/>
    <p:restoredTop sz="88803" autoAdjust="0"/>
  </p:normalViewPr>
  <p:slideViewPr>
    <p:cSldViewPr snapToGrid="0" snapToObjects="1">
      <p:cViewPr varScale="1">
        <p:scale>
          <a:sx n="123" d="100"/>
          <a:sy n="123" d="100"/>
        </p:scale>
        <p:origin x="18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5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Welcome! This lab course provides hands-on experience managing and securing IT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HK" dirty="0"/>
              <a:t>Wireshark captures and analyses packets at a granular level.</a:t>
            </a:r>
            <a:br>
              <a:rPr lang="en-HK" dirty="0"/>
            </a:br>
            <a:r>
              <a:rPr lang="en-HK" dirty="0"/>
              <a:t>Here, it shows a router responding to traceroute packets with an ICMP “TTL exceeded” message — a normal step in mapping network hops.</a:t>
            </a:r>
            <a:br>
              <a:rPr lang="en-HK" dirty="0"/>
            </a:br>
            <a:r>
              <a:rPr lang="en-HK" dirty="0"/>
              <a:t>Tools like Wireshark and </a:t>
            </a:r>
            <a:r>
              <a:rPr lang="en-HK" dirty="0" err="1"/>
              <a:t>tcpdump</a:t>
            </a:r>
            <a:r>
              <a:rPr lang="en-HK" dirty="0"/>
              <a:t> let you observe how packets travel across the network, helping you understand both normal and abnormal behaviours.</a:t>
            </a:r>
          </a:p>
          <a:p>
            <a:r>
              <a:rPr lang="en-HK" dirty="0"/>
              <a:t>You will exam more malware and cyber-attack traffic during real case studies. </a:t>
            </a:r>
          </a:p>
          <a:p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75939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Once you master network monitoring, you’ll move on to security defenses.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We’ll simulate and analyze real-world attacks and defenses.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HK" dirty="0"/>
              <a:t>This slide demonstrates how to enable </a:t>
            </a:r>
            <a:r>
              <a:rPr lang="en-HK" b="1" dirty="0"/>
              <a:t>two-factor authentication (2FA)</a:t>
            </a:r>
            <a:r>
              <a:rPr lang="en-HK" dirty="0"/>
              <a:t> for webmail users.</a:t>
            </a:r>
            <a:br>
              <a:rPr lang="en-HK" dirty="0"/>
            </a:br>
            <a:r>
              <a:rPr lang="en-HK" dirty="0"/>
              <a:t>By requiring both a password and a one-time code, 2FA greatly enhances account security and helps prevent unauthorized access even if passwords are compromised.</a:t>
            </a:r>
          </a:p>
        </p:txBody>
      </p:sp>
    </p:spTree>
    <p:extLst>
      <p:ext uri="{BB962C8B-B14F-4D97-AF65-F5344CB8AC3E}">
        <p14:creationId xmlns:p14="http://schemas.microsoft.com/office/powerpoint/2010/main" val="2498030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Suricata IDS continuously analyses your network uplink traffic and logs potential security events. </a:t>
            </a:r>
            <a:r>
              <a:rPr lang="en-H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Suricata IDS can let you get familiar with your network profile </a:t>
            </a:r>
            <a:endParaRPr lang="en-H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HK" dirty="0"/>
            </a:b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307432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By monitoring these alerts, you can build an understanding of your network’s normal traffic patterns and detect anomalies that might indicate suspicious or malicious activity.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3770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HK" dirty="0"/>
              <a:t>Suricata IPS takes security a step further by actively blocking malicious traffic.</a:t>
            </a:r>
            <a:br>
              <a:rPr lang="en-HK" dirty="0"/>
            </a:br>
            <a:r>
              <a:rPr lang="en-HK" dirty="0"/>
              <a:t>It can stop reconnaissance attempts like Nmap scans or exploitation efforts such as SQL injection.</a:t>
            </a:r>
            <a:br>
              <a:rPr lang="en-HK" dirty="0"/>
            </a:br>
            <a:r>
              <a:rPr lang="en-HK" dirty="0"/>
              <a:t>To use IPS effectively, you’ll need a solid understanding of network behaviour and malware traffic patterns so you can define accurate blocking rules.</a:t>
            </a:r>
          </a:p>
          <a:p>
            <a:r>
              <a:rPr lang="en-HK" dirty="0"/>
              <a:t>I will teach you how to write the IPS rules to block cyber-attacks.</a:t>
            </a:r>
          </a:p>
        </p:txBody>
      </p:sp>
    </p:spTree>
    <p:extLst>
      <p:ext uri="{BB962C8B-B14F-4D97-AF65-F5344CB8AC3E}">
        <p14:creationId xmlns:p14="http://schemas.microsoft.com/office/powerpoint/2010/main" val="180000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HK" dirty="0"/>
              <a:t>T-Pot integrates multiple honeypot systems to attract and log cyberattacks in real time.</a:t>
            </a:r>
            <a:br>
              <a:rPr lang="en-HK" dirty="0"/>
            </a:br>
            <a:r>
              <a:rPr lang="en-HK" dirty="0"/>
              <a:t>Deployed on AWS, it visualizes global attack trends, top targeted ports, and attacker origins.</a:t>
            </a:r>
            <a:br>
              <a:rPr lang="en-HK" dirty="0"/>
            </a:br>
            <a:r>
              <a:rPr lang="en-HK" dirty="0"/>
              <a:t>This gives valuable insight into current hacking tactics, techniques, and trends in the wild.</a:t>
            </a:r>
          </a:p>
        </p:txBody>
      </p:sp>
    </p:spTree>
    <p:extLst>
      <p:ext uri="{BB962C8B-B14F-4D97-AF65-F5344CB8AC3E}">
        <p14:creationId xmlns:p14="http://schemas.microsoft.com/office/powerpoint/2010/main" val="2192018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HK" dirty="0"/>
              <a:t>This T-Pot dashboard aggregates brute-force login attempts captured by multiple honeypots and visualizes the most commonly tried username/password combinations over time.</a:t>
            </a:r>
            <a:br>
              <a:rPr lang="en-HK" dirty="0"/>
            </a:br>
            <a:r>
              <a:rPr lang="en-HK" dirty="0"/>
              <a:t>You’ll typically see a small set of popular usernames (for example admin, root, </a:t>
            </a:r>
            <a:r>
              <a:rPr lang="en-HK" dirty="0" err="1"/>
              <a:t>sa</a:t>
            </a:r>
            <a:r>
              <a:rPr lang="en-HK" dirty="0"/>
              <a:t>) and weak passwords or leaked-password patterns (e.g., 123456, (empty), password123) repeated across many source IPs — a clear sign of automated credential-stuffing and botnet activity.</a:t>
            </a:r>
          </a:p>
        </p:txBody>
      </p:sp>
    </p:spTree>
    <p:extLst>
      <p:ext uri="{BB962C8B-B14F-4D97-AF65-F5344CB8AC3E}">
        <p14:creationId xmlns:p14="http://schemas.microsoft.com/office/powerpoint/2010/main" val="2203660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HK" dirty="0"/>
              <a:t>Nmap isn’t just for scanning hosts — it can also identify software versions and match them to known CVEs.</a:t>
            </a:r>
            <a:br>
              <a:rPr lang="en-HK" dirty="0"/>
            </a:br>
            <a:r>
              <a:rPr lang="en-HK" dirty="0"/>
              <a:t>This makes it a lightweight but effective </a:t>
            </a:r>
            <a:r>
              <a:rPr lang="en-HK" b="1" dirty="0"/>
              <a:t>vulnerability scanner</a:t>
            </a:r>
            <a:r>
              <a:rPr lang="en-HK" dirty="0"/>
              <a:t>, allowing you to discover outdated or insecure software that could be exploited.</a:t>
            </a:r>
          </a:p>
        </p:txBody>
      </p:sp>
    </p:spTree>
    <p:extLst>
      <p:ext uri="{BB962C8B-B14F-4D97-AF65-F5344CB8AC3E}">
        <p14:creationId xmlns:p14="http://schemas.microsoft.com/office/powerpoint/2010/main" val="110473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We'll first learn how networks behave normally, then move on to defending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HK" dirty="0" err="1"/>
              <a:t>Msfconsole</a:t>
            </a:r>
            <a:r>
              <a:rPr lang="en-HK" dirty="0"/>
              <a:t>, part of the Metasploit Framework, is used to verify vulnerabilities found during scanning.</a:t>
            </a:r>
            <a:br>
              <a:rPr lang="en-HK" dirty="0"/>
            </a:br>
            <a:r>
              <a:rPr lang="en-HK" dirty="0"/>
              <a:t>Here, it demonstrates exploiting a known </a:t>
            </a:r>
            <a:r>
              <a:rPr lang="en-HK" dirty="0" err="1"/>
              <a:t>vsFTP</a:t>
            </a:r>
            <a:r>
              <a:rPr lang="en-HK" dirty="0"/>
              <a:t> vulnerability to gain root access — showing how attackers might compromise an unpatched system.</a:t>
            </a:r>
            <a:br>
              <a:rPr lang="en-HK" dirty="0"/>
            </a:br>
            <a:r>
              <a:rPr lang="en-HK" dirty="0"/>
              <a:t>This hands-on exercise helps you understand the attack lifecycle and design better defences.</a:t>
            </a:r>
          </a:p>
        </p:txBody>
      </p:sp>
    </p:spTree>
    <p:extLst>
      <p:ext uri="{BB962C8B-B14F-4D97-AF65-F5344CB8AC3E}">
        <p14:creationId xmlns:p14="http://schemas.microsoft.com/office/powerpoint/2010/main" val="3287414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You’ll see how security incidents happen and how professionals respond.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A Smurf attack floods a victim server with ICMP echo requests using spoofed IP addresses, overwhelming its resources.</a:t>
            </a:r>
            <a:br>
              <a:rPr lang="en-HK" dirty="0"/>
            </a:br>
            <a:r>
              <a:rPr lang="en-HK" dirty="0"/>
              <a:t>This demonstrates how attackers exploit amplification techniques to disrupt network availability — a reminder of the importance of proper ICMP and broadcast filtering.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301196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HK" dirty="0"/>
              <a:t>In this example, the attacker performs </a:t>
            </a:r>
            <a:r>
              <a:rPr lang="en-HK" b="1" dirty="0"/>
              <a:t>ARP poisoning</a:t>
            </a:r>
            <a:r>
              <a:rPr lang="en-HK" dirty="0"/>
              <a:t>, impersonating the default gateway to intercept network traffic.</a:t>
            </a:r>
            <a:br>
              <a:rPr lang="en-HK" dirty="0"/>
            </a:br>
            <a:r>
              <a:rPr lang="en-HK" dirty="0"/>
              <a:t>Even HTTPS sessions can be tampered with under such attacks.</a:t>
            </a:r>
            <a:br>
              <a:rPr lang="en-HK" dirty="0"/>
            </a:br>
            <a:r>
              <a:rPr lang="en-HK" dirty="0"/>
              <a:t>Wireshark analysis reveals duplicated or altered ARP responses — a clear sign of a man-in-the-middle attempt.</a:t>
            </a:r>
          </a:p>
        </p:txBody>
      </p:sp>
    </p:spTree>
    <p:extLst>
      <p:ext uri="{BB962C8B-B14F-4D97-AF65-F5344CB8AC3E}">
        <p14:creationId xmlns:p14="http://schemas.microsoft.com/office/powerpoint/2010/main" val="549172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HK" dirty="0"/>
              <a:t>This analysis shows how an attacker redirected a victim’s web request by spoofing DNS responses.</a:t>
            </a:r>
            <a:br>
              <a:rPr lang="en-HK" dirty="0"/>
            </a:br>
            <a:r>
              <a:rPr lang="en-HK" dirty="0"/>
              <a:t>The victim’s browser unknowingly connected to a fake or phishing site.</a:t>
            </a:r>
            <a:br>
              <a:rPr lang="en-HK" dirty="0"/>
            </a:br>
            <a:r>
              <a:rPr lang="en-HK" dirty="0"/>
              <a:t>By examining packet details, you can see the forged DNS reply and learn to recognize these malicious manipulations.</a:t>
            </a:r>
          </a:p>
        </p:txBody>
      </p:sp>
    </p:spTree>
    <p:extLst>
      <p:ext uri="{BB962C8B-B14F-4D97-AF65-F5344CB8AC3E}">
        <p14:creationId xmlns:p14="http://schemas.microsoft.com/office/powerpoint/2010/main" val="2984935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We’ll explore how AI enhances cybersecurity operations.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This demonstration shows how an AI-based model — integrated via the </a:t>
            </a:r>
            <a:r>
              <a:rPr lang="en-HK" dirty="0" err="1"/>
              <a:t>OpenRouter</a:t>
            </a:r>
            <a:r>
              <a:rPr lang="en-HK" dirty="0"/>
              <a:t> API — can assist in analysing malware-related network traffic.</a:t>
            </a:r>
            <a:br>
              <a:rPr lang="en-HK" dirty="0"/>
            </a:br>
            <a:r>
              <a:rPr lang="en-HK" dirty="0"/>
              <a:t>The AI identifies unusual patterns, classifies potential threats, and accelerates forensic analysis.</a:t>
            </a:r>
            <a:br>
              <a:rPr lang="en-HK" dirty="0"/>
            </a:br>
            <a:r>
              <a:rPr lang="en-HK" dirty="0"/>
              <a:t>It’s an example of how machine learning can augment cybersecurity operations for faster, smarter detection.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08253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By course end, you’ll be able to set up, monitor, and defend full IT </a:t>
            </a:r>
            <a:r>
              <a:rPr lang="en-HK"/>
              <a:t>infrastructure</a:t>
            </a:r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Thank you, and welcome to the lab!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Before recognizing a cyberattack, you must know what 'normal' looks like.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We’ll use both command-line and GUI tools to monitor and troubleshoot networks.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These are industry-standard tools used by professionals daily.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HK" dirty="0"/>
              <a:t>MRTG continuously collects and visualizes network and system performance data every five minutes.</a:t>
            </a:r>
            <a:br>
              <a:rPr lang="en-HK" dirty="0"/>
            </a:br>
            <a:r>
              <a:rPr lang="en-HK" dirty="0"/>
              <a:t>Although it samples periodically, it provides powerful long-term insights — displaying traffic trends across daily, weekly, monthly, and yearly views.</a:t>
            </a:r>
            <a:br>
              <a:rPr lang="en-HK" dirty="0"/>
            </a:br>
            <a:r>
              <a:rPr lang="en-HK" dirty="0"/>
              <a:t>This helps you establish baselines and quickly spot unusual patterns that might signal network issues or potential attacks.</a:t>
            </a:r>
          </a:p>
        </p:txBody>
      </p:sp>
    </p:spTree>
    <p:extLst>
      <p:ext uri="{BB962C8B-B14F-4D97-AF65-F5344CB8AC3E}">
        <p14:creationId xmlns:p14="http://schemas.microsoft.com/office/powerpoint/2010/main" val="3490315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HK" dirty="0"/>
              <a:t>For real-time traffic visualization, </a:t>
            </a:r>
            <a:r>
              <a:rPr lang="en-HK" dirty="0" err="1"/>
              <a:t>ntop</a:t>
            </a:r>
            <a:r>
              <a:rPr lang="en-HK" dirty="0"/>
              <a:t>-ng is ideal.</a:t>
            </a:r>
            <a:br>
              <a:rPr lang="en-HK" dirty="0"/>
            </a:br>
            <a:r>
              <a:rPr lang="en-HK" dirty="0"/>
              <a:t>This graph displays instant bandwidth data during an iperf3 test — showing traffic fluctuations over the last few minutes.</a:t>
            </a:r>
            <a:br>
              <a:rPr lang="en-HK" dirty="0"/>
            </a:br>
            <a:r>
              <a:rPr lang="en-HK" dirty="0"/>
              <a:t>It’s useful for observing live performance, detecting bottlenecks, and confirming that your network is performing as expected.</a:t>
            </a:r>
          </a:p>
        </p:txBody>
      </p:sp>
    </p:spTree>
    <p:extLst>
      <p:ext uri="{BB962C8B-B14F-4D97-AF65-F5344CB8AC3E}">
        <p14:creationId xmlns:p14="http://schemas.microsoft.com/office/powerpoint/2010/main" val="372960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The TIG stack — </a:t>
            </a:r>
            <a:r>
              <a:rPr lang="en-HK" dirty="0" err="1"/>
              <a:t>Telegraf</a:t>
            </a:r>
            <a:r>
              <a:rPr lang="en-HK" dirty="0"/>
              <a:t>, </a:t>
            </a:r>
            <a:r>
              <a:rPr lang="en-HK" dirty="0" err="1"/>
              <a:t>InfluxDB</a:t>
            </a:r>
            <a:r>
              <a:rPr lang="en-HK" dirty="0"/>
              <a:t>, and Grafana — allows you to build </a:t>
            </a:r>
            <a:r>
              <a:rPr lang="en-HK" b="1" dirty="0"/>
              <a:t>custom dashboards</a:t>
            </a:r>
            <a:r>
              <a:rPr lang="en-HK" dirty="0"/>
              <a:t> for monitoring your infrastructure.</a:t>
            </a:r>
            <a:br>
              <a:rPr lang="en-HK" dirty="0"/>
            </a:br>
            <a:r>
              <a:rPr lang="en-HK" dirty="0"/>
              <a:t>You can design visual panels to track system health, network throughput, or specific service performance.</a:t>
            </a:r>
            <a:br>
              <a:rPr lang="en-HK" dirty="0"/>
            </a:br>
            <a:r>
              <a:rPr lang="en-HK" dirty="0"/>
              <a:t>This flexibility helps you tailor the monitoring view to your own operational or research needs.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225243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Nagios helps you keep your IT infrastructure reliable by monitoring </a:t>
            </a:r>
            <a:r>
              <a:rPr lang="en-HK" b="1" dirty="0"/>
              <a:t>critical services</a:t>
            </a:r>
            <a:r>
              <a:rPr lang="en-HK" dirty="0"/>
              <a:t> like web servers, mail servers, or DNS.</a:t>
            </a:r>
            <a:br>
              <a:rPr lang="en-HK" dirty="0"/>
            </a:br>
            <a:r>
              <a:rPr lang="en-HK" dirty="0"/>
              <a:t>When it detects an issue or outage, Nagios can automatically send alert notifications to administrators.</a:t>
            </a:r>
            <a:br>
              <a:rPr lang="en-HK" dirty="0"/>
            </a:br>
            <a:r>
              <a:rPr lang="en-HK" dirty="0"/>
              <a:t>This proactive monitoring ensures rapid response and minimizes downtime.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83739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lanshlam.github.io/lab/nsaslab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lan-lam@link.cuhk.edu.hk" TargetMode="External"/><Relationship Id="rId4" Type="http://schemas.openxmlformats.org/officeDocument/2006/relationships/hyperlink" Target="https://youtu.be/b4hfGaglry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github.com/alanshlam/Pentest/tree/main/ips" TargetMode="External"/><Relationship Id="rId4" Type="http://schemas.openxmlformats.org/officeDocument/2006/relationships/hyperlink" Target="https://youtu.be/1Nclxir-qc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github.com/alanshlam/HoneyNet/tree/main/4r_report" TargetMode="External"/><Relationship Id="rId4" Type="http://schemas.openxmlformats.org/officeDocument/2006/relationships/hyperlink" Target="https://youtu.be/r8yR9-oGVg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tkWUkARUza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anshlam/Pentest/tree/main/pca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mpGF8-iyuh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xQz0G5JWjuw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8QnnHYeG08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alanshlam/Pentest/tree/main/pcap_a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CyHKjCjRQ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/>
              <a:t>Hands-On Network Security and System Administration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864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HK" sz="4000" dirty="0"/>
              <a:t>Proposed Course Overview and  Introduction</a:t>
            </a:r>
          </a:p>
          <a:p>
            <a:r>
              <a:rPr lang="en-HK" sz="4000" dirty="0">
                <a:hlinkClick r:id="rId3"/>
              </a:rPr>
              <a:t>The course outlines</a:t>
            </a:r>
            <a:endParaRPr lang="en-HK" sz="4000" dirty="0"/>
          </a:p>
          <a:p>
            <a:r>
              <a:rPr lang="en-HK" sz="4000" dirty="0">
                <a:hlinkClick r:id="rId4"/>
              </a:rPr>
              <a:t>Demo Video</a:t>
            </a:r>
            <a:endParaRPr lang="en-HK" sz="4000" dirty="0"/>
          </a:p>
          <a:p>
            <a:r>
              <a:rPr sz="4000" dirty="0"/>
              <a:t>Building skills to manage and protect real-world IT infrastructure</a:t>
            </a:r>
          </a:p>
          <a:p>
            <a:r>
              <a:rPr sz="4000" dirty="0"/>
              <a:t>Instructor: </a:t>
            </a:r>
            <a:r>
              <a:rPr lang="en-HK" sz="4000" dirty="0">
                <a:hlinkClick r:id="rId5"/>
              </a:rPr>
              <a:t>Alan S. H. Lam</a:t>
            </a:r>
            <a:endParaRPr lang="en-HK" sz="4000" dirty="0"/>
          </a:p>
          <a:p>
            <a:endParaRPr lang="en-HK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954A9-1E92-47C1-8021-F2041B9A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2400" dirty="0"/>
              <a:t>Network Traffic Analysis of Traceroute Packets by Wireshark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A8852-C155-42F2-8A04-59820AABA2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2" y="1587399"/>
            <a:ext cx="7964448" cy="5354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93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Transition to Security Defense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Knowing your network baseline helps you:</a:t>
            </a:r>
          </a:p>
          <a:p>
            <a:r>
              <a:t>- Spot intrusions faster</a:t>
            </a:r>
          </a:p>
          <a:p>
            <a:r>
              <a:t>- Understand attack patterns</a:t>
            </a:r>
          </a:p>
          <a:p>
            <a:r>
              <a:t>- Apply defense strategies effectively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Part 2: Securing Your IT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Firewalls &amp; Two-Factor Authentication (2FA)</a:t>
            </a:r>
          </a:p>
          <a:p>
            <a:r>
              <a:rPr dirty="0"/>
              <a:t>Suricata IDS/IPS for intrusion detection and prevention</a:t>
            </a:r>
          </a:p>
          <a:p>
            <a:r>
              <a:rPr dirty="0"/>
              <a:t>Vulnerability scanning and penetration testing</a:t>
            </a:r>
          </a:p>
          <a:p>
            <a:r>
              <a:rPr dirty="0"/>
              <a:t>Incident response and forensic investigation</a:t>
            </a:r>
          </a:p>
          <a:p>
            <a:r>
              <a:rPr dirty="0"/>
              <a:t>Honeypots for hacker monitoring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EEE8-82D1-45FB-82F1-9C7364C9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751"/>
          </a:xfrm>
        </p:spPr>
        <p:txBody>
          <a:bodyPr>
            <a:noAutofit/>
          </a:bodyPr>
          <a:lstStyle/>
          <a:p>
            <a:r>
              <a:rPr lang="en-HK" sz="3600" dirty="0"/>
              <a:t>Example of 2FA Setup for Webmail User “</a:t>
            </a:r>
            <a:r>
              <a:rPr lang="en-HK" sz="3600" dirty="0" err="1"/>
              <a:t>ilab</a:t>
            </a:r>
            <a:r>
              <a:rPr lang="en-HK" sz="3600" dirty="0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440AA-CE1B-423C-AE77-049FFC48E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17" y="1231227"/>
            <a:ext cx="7200763" cy="52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0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30AD-CA8B-4B30-A594-32F02380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HK" sz="3200" b="0" i="0" dirty="0">
                <a:solidFill>
                  <a:srgbClr val="1F2328"/>
                </a:solidFill>
                <a:effectLst/>
                <a:latin typeface="-apple-system"/>
              </a:rPr>
              <a:t>Suricata IDS Event Log Monitoring Network Uplink Traffic</a:t>
            </a:r>
            <a:endParaRPr lang="en-HK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206BB-0F20-43B3-84D0-F1AD355A3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87" y="1793627"/>
            <a:ext cx="8104626" cy="42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46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3DCED-95E1-4791-9EDB-F5F42240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0968"/>
          </a:xfrm>
        </p:spPr>
        <p:txBody>
          <a:bodyPr>
            <a:noAutofit/>
          </a:bodyPr>
          <a:lstStyle/>
          <a:p>
            <a:r>
              <a:rPr lang="en-HK" sz="2400" b="0" i="0" dirty="0">
                <a:solidFill>
                  <a:srgbClr val="1F2328"/>
                </a:solidFill>
                <a:effectLst/>
                <a:latin typeface="-apple-system"/>
              </a:rPr>
              <a:t>Suricata IDS Monitoring </a:t>
            </a:r>
            <a:r>
              <a:rPr lang="en-HK" sz="2400" dirty="0">
                <a:solidFill>
                  <a:srgbClr val="1F2328"/>
                </a:solidFill>
                <a:latin typeface="-apple-system"/>
              </a:rPr>
              <a:t>P</a:t>
            </a:r>
            <a:r>
              <a:rPr lang="en-HK" sz="2400" b="0" i="0" dirty="0">
                <a:solidFill>
                  <a:srgbClr val="1F2328"/>
                </a:solidFill>
                <a:effectLst/>
                <a:latin typeface="-apple-system"/>
              </a:rPr>
              <a:t>otential </a:t>
            </a:r>
            <a:r>
              <a:rPr lang="en-HK" sz="2400" dirty="0">
                <a:solidFill>
                  <a:srgbClr val="1F2328"/>
                </a:solidFill>
                <a:latin typeface="-apple-system"/>
              </a:rPr>
              <a:t>T</a:t>
            </a:r>
            <a:r>
              <a:rPr lang="en-HK" sz="2400" b="0" i="0" dirty="0">
                <a:solidFill>
                  <a:srgbClr val="1F2328"/>
                </a:solidFill>
                <a:effectLst/>
                <a:latin typeface="-apple-system"/>
              </a:rPr>
              <a:t>hreats in Network </a:t>
            </a:r>
            <a:r>
              <a:rPr lang="en-HK" sz="2400" dirty="0">
                <a:solidFill>
                  <a:srgbClr val="1F2328"/>
                </a:solidFill>
                <a:latin typeface="-apple-system"/>
              </a:rPr>
              <a:t>U</a:t>
            </a:r>
            <a:r>
              <a:rPr lang="en-HK" sz="2400" b="0" i="0" dirty="0">
                <a:solidFill>
                  <a:srgbClr val="1F2328"/>
                </a:solidFill>
                <a:effectLst/>
                <a:latin typeface="-apple-system"/>
              </a:rPr>
              <a:t>plink Traffic</a:t>
            </a:r>
            <a:endParaRPr lang="en-HK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6A766B-F0C7-4B22-A018-39F0AE033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1" y="1163117"/>
            <a:ext cx="7381038" cy="56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84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BCA5-E481-4EE6-AD44-6735DAEC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HK" sz="3200" b="0" i="0" dirty="0">
                <a:solidFill>
                  <a:srgbClr val="1F2328"/>
                </a:solidFill>
                <a:effectLst/>
                <a:latin typeface="-apple-system"/>
              </a:rPr>
              <a:t>Suricata IPS Blocking Nmap Scan and SQL Injection in Real Time</a:t>
            </a:r>
            <a:endParaRPr lang="en-HK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AEE69-82DF-4E90-BCB2-EED21200C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91" y="1526671"/>
            <a:ext cx="7799818" cy="3804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210CB-2F87-47D7-A0FC-34355BDA5BE0}"/>
              </a:ext>
            </a:extLst>
          </p:cNvPr>
          <p:cNvSpPr txBox="1"/>
          <p:nvPr/>
        </p:nvSpPr>
        <p:spPr>
          <a:xfrm>
            <a:off x="511444" y="5749871"/>
            <a:ext cx="743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hlinkClick r:id="rId4"/>
              </a:rPr>
              <a:t>Demo Video </a:t>
            </a:r>
            <a:r>
              <a:rPr lang="en-HK" dirty="0"/>
              <a:t>. You can download this lab Suricata IPS rules </a:t>
            </a:r>
            <a:r>
              <a:rPr lang="en-HK" dirty="0">
                <a:hlinkClick r:id="rId5"/>
              </a:rPr>
              <a:t>here</a:t>
            </a:r>
            <a:r>
              <a:rPr lang="en-H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1649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A25D-C5D1-4AF3-B286-65865590B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8483"/>
            <a:ext cx="8350301" cy="610819"/>
          </a:xfrm>
        </p:spPr>
        <p:txBody>
          <a:bodyPr>
            <a:noAutofit/>
          </a:bodyPr>
          <a:lstStyle/>
          <a:p>
            <a:r>
              <a:rPr lang="en-HK" sz="2000" dirty="0"/>
              <a:t>T-Pot Honeypot on AWS Cloud Showing Top Attack Events and 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521B0-35EA-4018-A096-93530C8F8C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3" y="979029"/>
            <a:ext cx="8412861" cy="56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70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3C94-87D7-4584-85A8-330C3094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24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T-POT Honeypot on AWS Cloud — Password Brute-Force Attack Trend</a:t>
            </a:r>
            <a:endParaRPr lang="en-HK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D1FC7-2974-480D-941E-4E455300E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3652"/>
            <a:ext cx="9144000" cy="51052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B29654-FFA7-403C-B01A-8EB0EAD81013}"/>
              </a:ext>
            </a:extLst>
          </p:cNvPr>
          <p:cNvSpPr txBox="1"/>
          <p:nvPr/>
        </p:nvSpPr>
        <p:spPr>
          <a:xfrm>
            <a:off x="139484" y="6488668"/>
            <a:ext cx="782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hlinkClick r:id="rId4"/>
              </a:rPr>
              <a:t>Demo video</a:t>
            </a:r>
            <a:r>
              <a:rPr lang="en-HK" dirty="0"/>
              <a:t>. You can view the full report of my recent Honeypot study </a:t>
            </a:r>
            <a:r>
              <a:rPr lang="en-HK" dirty="0">
                <a:hlinkClick r:id="rId5"/>
              </a:rPr>
              <a:t>here</a:t>
            </a:r>
            <a:r>
              <a:rPr lang="en-H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162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058C-6D01-4EFB-9FC6-F0D7916A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HK" sz="3200" dirty="0"/>
              <a:t>Vulnerability Scanner with Nmap — CVEs and Software Versions Detected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D3D13-6A3C-4CBC-B71F-BF91597BAF5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1666355"/>
            <a:ext cx="8558784" cy="4653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399B5-CD3A-4260-B697-34C418702088}"/>
              </a:ext>
            </a:extLst>
          </p:cNvPr>
          <p:cNvSpPr txBox="1"/>
          <p:nvPr/>
        </p:nvSpPr>
        <p:spPr>
          <a:xfrm>
            <a:off x="759416" y="6409863"/>
            <a:ext cx="292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hlinkClick r:id="rId4"/>
              </a:rPr>
              <a:t>Demo Video 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7314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Course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4000" dirty="0"/>
              <a:t>Two Major Parts:</a:t>
            </a:r>
          </a:p>
          <a:p>
            <a:pPr marL="400050" lvl="1" indent="0">
              <a:buNone/>
            </a:pPr>
            <a:r>
              <a:rPr sz="3600" dirty="0"/>
              <a:t>1. System </a:t>
            </a:r>
            <a:r>
              <a:rPr lang="en-HK" sz="3600" dirty="0"/>
              <a:t>and Network </a:t>
            </a:r>
            <a:r>
              <a:rPr sz="3600" dirty="0"/>
              <a:t>Administration</a:t>
            </a:r>
          </a:p>
          <a:p>
            <a:pPr marL="400050" lvl="1" indent="0">
              <a:buNone/>
            </a:pPr>
            <a:r>
              <a:rPr sz="3600" dirty="0"/>
              <a:t>2. </a:t>
            </a:r>
            <a:r>
              <a:rPr lang="en-HK" sz="3600" dirty="0"/>
              <a:t>System and </a:t>
            </a:r>
            <a:r>
              <a:rPr sz="3600" dirty="0"/>
              <a:t>Network</a:t>
            </a:r>
            <a:r>
              <a:rPr lang="en-HK" sz="3600" dirty="0"/>
              <a:t> </a:t>
            </a:r>
            <a:r>
              <a:rPr sz="3600" dirty="0"/>
              <a:t>Security Defense</a:t>
            </a:r>
          </a:p>
          <a:p>
            <a:r>
              <a:rPr sz="4000" dirty="0"/>
              <a:t>Goal: Understand, monitor, and defend IT</a:t>
            </a:r>
            <a:r>
              <a:rPr lang="en-HK" sz="4000" dirty="0"/>
              <a:t> Infrastructure</a:t>
            </a:r>
            <a:r>
              <a:rPr sz="4000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AE5B8-B836-443C-B5AB-3B58C96C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57" y="285929"/>
            <a:ext cx="8229600" cy="1143000"/>
          </a:xfrm>
        </p:spPr>
        <p:txBody>
          <a:bodyPr>
            <a:normAutofit/>
          </a:bodyPr>
          <a:lstStyle/>
          <a:p>
            <a:r>
              <a:rPr lang="en-HK" sz="3100" dirty="0"/>
              <a:t>Penetration Test with </a:t>
            </a:r>
            <a:r>
              <a:rPr lang="en-HK" sz="3100" dirty="0" err="1"/>
              <a:t>Msfconsole</a:t>
            </a:r>
            <a:r>
              <a:rPr lang="en-HK" sz="3100" dirty="0"/>
              <a:t> Exploiting </a:t>
            </a:r>
            <a:r>
              <a:rPr lang="en-HK" sz="3100" dirty="0" err="1"/>
              <a:t>vsFTP</a:t>
            </a:r>
            <a:r>
              <a:rPr lang="en-HK" sz="3100" dirty="0"/>
              <a:t> Vulnerability and Gaining Root Access</a:t>
            </a:r>
            <a:endParaRPr lang="en-H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C7C1D-514C-4809-B2F0-62621AA856D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2792"/>
            <a:ext cx="8401507" cy="44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94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Real-World 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Analyze real cyberattack scenarios</a:t>
            </a:r>
          </a:p>
          <a:p>
            <a:r>
              <a:rPr dirty="0"/>
              <a:t>Learn from defensive failures</a:t>
            </a:r>
          </a:p>
          <a:p>
            <a:r>
              <a:rPr dirty="0"/>
              <a:t>Study response strategies and forensic insights</a:t>
            </a:r>
            <a:endParaRPr lang="en-HK" dirty="0"/>
          </a:p>
          <a:p>
            <a:r>
              <a:rPr lang="en-HK" dirty="0"/>
              <a:t>You download more malware and cyber-attack network traffic samples and their analysis </a:t>
            </a:r>
            <a:r>
              <a:rPr lang="en-HK" dirty="0">
                <a:hlinkClick r:id="rId3"/>
              </a:rPr>
              <a:t>here</a:t>
            </a:r>
            <a:r>
              <a:rPr lang="en-HK" dirty="0"/>
              <a:t>.</a:t>
            </a:r>
          </a:p>
          <a:p>
            <a:r>
              <a:rPr lang="en-HK" dirty="0">
                <a:hlinkClick r:id="rId4"/>
              </a:rPr>
              <a:t>Demo Video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9D5FB1-1677-43D6-B3B1-9BD40C209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9144000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B5E261-295E-468A-B36B-711A16BB2573}"/>
              </a:ext>
            </a:extLst>
          </p:cNvPr>
          <p:cNvSpPr txBox="1"/>
          <p:nvPr/>
        </p:nvSpPr>
        <p:spPr>
          <a:xfrm>
            <a:off x="709575" y="365760"/>
            <a:ext cx="7154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dirty="0"/>
              <a:t>Smurf Attack — Distributed Denial of Service (DDoS) with ICMP</a:t>
            </a:r>
          </a:p>
        </p:txBody>
      </p:sp>
    </p:spTree>
    <p:extLst>
      <p:ext uri="{BB962C8B-B14F-4D97-AF65-F5344CB8AC3E}">
        <p14:creationId xmlns:p14="http://schemas.microsoft.com/office/powerpoint/2010/main" val="556541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0F4F4-C6A6-4B63-AC91-8C4E22EC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Network Packet Analysis of ARP Poisoning (MITM Attack with HTTPS Intercept)</a:t>
            </a:r>
            <a:endParaRPr lang="en-HK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A84FD-C74B-4006-8C0E-D85F16ABC8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580083"/>
            <a:ext cx="8313725" cy="4542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1414AD-ADE3-48D4-B1B6-605D6EE3655E}"/>
              </a:ext>
            </a:extLst>
          </p:cNvPr>
          <p:cNvSpPr txBox="1"/>
          <p:nvPr/>
        </p:nvSpPr>
        <p:spPr>
          <a:xfrm>
            <a:off x="526942" y="6285267"/>
            <a:ext cx="381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hlinkClick r:id="rId4"/>
              </a:rPr>
              <a:t>Demo Video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472666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B8999-18E9-40C6-8B63-9C92DDA2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HK" sz="3200" dirty="0"/>
              <a:t>Network Packet Analysis of DNS Spoofing in Wireshark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EFD02-FCF7-42F9-8994-B91349AB4AB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0" y="1755648"/>
            <a:ext cx="8123530" cy="45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92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AI for Cybersecurity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/>
              <a:t>AI tools for:</a:t>
            </a:r>
          </a:p>
          <a:p>
            <a:r>
              <a:rPr dirty="0"/>
              <a:t>- Vulnerability assessment</a:t>
            </a:r>
          </a:p>
          <a:p>
            <a:r>
              <a:rPr dirty="0"/>
              <a:t>- Threat detection</a:t>
            </a:r>
          </a:p>
          <a:p>
            <a:r>
              <a:rPr dirty="0"/>
              <a:t>- Forensic investigation</a:t>
            </a:r>
          </a:p>
          <a:p>
            <a:r>
              <a:rPr dirty="0"/>
              <a:t>- Automated incident reporting</a:t>
            </a:r>
            <a:endParaRPr lang="en-HK" dirty="0"/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r>
              <a:rPr lang="en-HK" dirty="0">
                <a:hlinkClick r:id="rId3"/>
              </a:rPr>
              <a:t>Demo Video</a:t>
            </a:r>
            <a:r>
              <a:rPr lang="en-HK" dirty="0"/>
              <a:t>. </a:t>
            </a:r>
          </a:p>
          <a:p>
            <a:pPr marL="0" indent="0">
              <a:buNone/>
            </a:pPr>
            <a:r>
              <a:rPr lang="en-HK" dirty="0"/>
              <a:t>You can view the network forensic analysis by AI </a:t>
            </a:r>
            <a:r>
              <a:rPr lang="en-HK" dirty="0">
                <a:hlinkClick r:id="rId4"/>
              </a:rPr>
              <a:t>here</a:t>
            </a:r>
            <a:r>
              <a:rPr lang="en-HK"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358F-2C62-4671-B18B-24E2DDBC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HK" sz="3600" dirty="0"/>
              <a:t>Malware traffic analysis with AI tool (</a:t>
            </a:r>
            <a:r>
              <a:rPr lang="en-HK" sz="3600" dirty="0" err="1"/>
              <a:t>xAI</a:t>
            </a:r>
            <a:r>
              <a:rPr lang="en-HK" sz="3600" dirty="0"/>
              <a:t>: Grok 4 fast model)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72819-3AD7-4C15-B6F3-31F3FF682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84" y="1697126"/>
            <a:ext cx="8900832" cy="49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64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You’ll 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Real-world technical experience</a:t>
            </a:r>
          </a:p>
          <a:p>
            <a:r>
              <a:rPr dirty="0"/>
              <a:t>Confidence in system &amp; network management</a:t>
            </a:r>
          </a:p>
          <a:p>
            <a:r>
              <a:rPr dirty="0"/>
              <a:t>Skills to detect and defend against </a:t>
            </a:r>
            <a:r>
              <a:rPr lang="en-HK" dirty="0"/>
              <a:t>cyber-</a:t>
            </a:r>
            <a:r>
              <a:rPr dirty="0"/>
              <a:t>attacks</a:t>
            </a:r>
          </a:p>
          <a:p>
            <a:r>
              <a:rPr dirty="0"/>
              <a:t>Understanding of AI-powered cybersecurity tools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Final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“Security is not a product, but a process.” – Bruce </a:t>
            </a:r>
            <a:r>
              <a:rPr dirty="0" err="1"/>
              <a:t>Schneier</a:t>
            </a:r>
            <a:endParaRPr dirty="0"/>
          </a:p>
          <a:p>
            <a:r>
              <a:rPr dirty="0"/>
              <a:t>Let’s begin that process — hands-on!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Why Start with System and Network Administration?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  <a:p>
            <a:r>
              <a:rPr sz="3600" dirty="0"/>
              <a:t>You can’t defend what you don’t understand.</a:t>
            </a:r>
          </a:p>
          <a:p>
            <a:r>
              <a:rPr sz="3600" dirty="0"/>
              <a:t>Learn your network’s normal baseline.</a:t>
            </a:r>
          </a:p>
          <a:p>
            <a:r>
              <a:rPr sz="3600" dirty="0"/>
              <a:t>Detect abnormal behavior early.</a:t>
            </a:r>
          </a:p>
          <a:p>
            <a:r>
              <a:rPr sz="3600" dirty="0"/>
              <a:t>Build confidence managing real systems.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Part 1: System and Network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  <a:p>
            <a:r>
              <a:rPr dirty="0"/>
              <a:t>Set up and manage servers and services</a:t>
            </a:r>
          </a:p>
          <a:p>
            <a:r>
              <a:rPr dirty="0"/>
              <a:t>Monitor network traffic and performance</a:t>
            </a:r>
          </a:p>
          <a:p>
            <a:r>
              <a:rPr dirty="0"/>
              <a:t>Debug and optimize </a:t>
            </a:r>
            <a:r>
              <a:rPr lang="en-HK" dirty="0"/>
              <a:t>IT infrastructure</a:t>
            </a:r>
            <a:r>
              <a:rPr dirty="0"/>
              <a:t> issues</a:t>
            </a:r>
          </a:p>
          <a:p>
            <a:r>
              <a:rPr dirty="0"/>
              <a:t>Interpret real-time data and logs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Professional Tools You’ll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Monitoring &amp; Management: </a:t>
            </a:r>
            <a:r>
              <a:rPr dirty="0" err="1"/>
              <a:t>snmpd</a:t>
            </a:r>
            <a:r>
              <a:rPr dirty="0"/>
              <a:t>, </a:t>
            </a:r>
            <a:r>
              <a:rPr dirty="0" err="1"/>
              <a:t>mrtg</a:t>
            </a:r>
            <a:r>
              <a:rPr dirty="0"/>
              <a:t>, </a:t>
            </a:r>
            <a:r>
              <a:rPr dirty="0" err="1"/>
              <a:t>ntopng</a:t>
            </a:r>
            <a:r>
              <a:rPr dirty="0"/>
              <a:t>, </a:t>
            </a:r>
            <a:r>
              <a:rPr dirty="0" err="1"/>
              <a:t>nagios</a:t>
            </a:r>
            <a:r>
              <a:rPr dirty="0"/>
              <a:t>, TIG Stack</a:t>
            </a:r>
          </a:p>
          <a:p>
            <a:r>
              <a:rPr dirty="0"/>
              <a:t>Testing &amp; Debugging: hping3, traceroute, iperf3</a:t>
            </a:r>
          </a:p>
          <a:p>
            <a:r>
              <a:rPr dirty="0"/>
              <a:t>Traffic</a:t>
            </a:r>
            <a:r>
              <a:rPr lang="en-HK" dirty="0"/>
              <a:t> and system</a:t>
            </a:r>
            <a:r>
              <a:rPr dirty="0"/>
              <a:t> Analysis: </a:t>
            </a:r>
            <a:r>
              <a:rPr dirty="0" err="1"/>
              <a:t>tcpdump</a:t>
            </a:r>
            <a:r>
              <a:rPr dirty="0"/>
              <a:t>, </a:t>
            </a:r>
            <a:r>
              <a:rPr dirty="0" err="1"/>
              <a:t>wireshark</a:t>
            </a:r>
            <a:r>
              <a:rPr dirty="0"/>
              <a:t>, netstat, </a:t>
            </a:r>
            <a:r>
              <a:rPr dirty="0" err="1"/>
              <a:t>lsof</a:t>
            </a:r>
            <a:r>
              <a:rPr dirty="0"/>
              <a:t>, ss</a:t>
            </a:r>
            <a:endParaRPr lang="en-HK" dirty="0"/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r>
              <a:rPr lang="en-HK" dirty="0">
                <a:hlinkClick r:id="rId3"/>
              </a:rPr>
              <a:t>Demo Video</a:t>
            </a:r>
            <a:endParaRPr lang="en-H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9E9B-6381-4E87-A792-56A8D5FD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2" y="274638"/>
            <a:ext cx="8229600" cy="337837"/>
          </a:xfrm>
        </p:spPr>
        <p:txBody>
          <a:bodyPr>
            <a:noAutofit/>
          </a:bodyPr>
          <a:lstStyle/>
          <a:p>
            <a:r>
              <a:rPr lang="en-HK" sz="2400" dirty="0"/>
              <a:t>MRTG graphs monitoring network traffic and system status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BE112C4-88C6-44B3-B6D7-455DE6740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704536"/>
            <a:ext cx="7556740" cy="58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3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6BE9-0233-4EAC-9EB6-4183E81E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9218"/>
          </a:xfrm>
        </p:spPr>
        <p:txBody>
          <a:bodyPr>
            <a:noAutofit/>
          </a:bodyPr>
          <a:lstStyle/>
          <a:p>
            <a:r>
              <a:rPr lang="en-HK" sz="2800" b="0" i="0" dirty="0" err="1">
                <a:solidFill>
                  <a:srgbClr val="1F2328"/>
                </a:solidFill>
                <a:effectLst/>
                <a:latin typeface="-apple-system"/>
              </a:rPr>
              <a:t>ntop</a:t>
            </a:r>
            <a:r>
              <a:rPr lang="en-HK" sz="2800" b="0" i="0" dirty="0">
                <a:solidFill>
                  <a:srgbClr val="1F2328"/>
                </a:solidFill>
                <a:effectLst/>
                <a:latin typeface="-apple-system"/>
              </a:rPr>
              <a:t>-ng Showing Server Network Interface Traffic in iperf3 Bandwidth Testing</a:t>
            </a:r>
            <a:endParaRPr lang="en-HK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470CE-4194-4538-A3DC-3E9DC20FB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89" y="1298624"/>
            <a:ext cx="8458421" cy="486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8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0084-4F6A-4673-9A85-AF359DF7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HK" sz="2800" dirty="0"/>
              <a:t>TIG Stack Monitoring Network Traffic and System 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215C6-7C56-4B57-BAEC-0DBF502B6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19" y="1631674"/>
            <a:ext cx="8635148" cy="49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7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0461-4250-4F93-986F-4E712D35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HK" sz="2800" b="0" i="0" dirty="0">
                <a:solidFill>
                  <a:srgbClr val="1F2328"/>
                </a:solidFill>
                <a:effectLst/>
                <a:latin typeface="-apple-system"/>
              </a:rPr>
              <a:t>Nagios Monitoring Critical IT Services and Sending Alerts</a:t>
            </a:r>
            <a:endParaRPr lang="en-HK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C9F430B-6F3E-4E24-925D-B159AB78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9" y="1773886"/>
            <a:ext cx="8294441" cy="43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0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1572</Words>
  <Application>Microsoft Office PowerPoint</Application>
  <PresentationFormat>On-screen Show (4:3)</PresentationFormat>
  <Paragraphs>115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-apple-system</vt:lpstr>
      <vt:lpstr>Arial</vt:lpstr>
      <vt:lpstr>Calibri</vt:lpstr>
      <vt:lpstr>Calibri Light</vt:lpstr>
      <vt:lpstr>Times New Roman</vt:lpstr>
      <vt:lpstr>Office Theme</vt:lpstr>
      <vt:lpstr>Hands-On Network Security and System Administration Lab</vt:lpstr>
      <vt:lpstr>Course Overview</vt:lpstr>
      <vt:lpstr>Why Start with System and Network Administration?</vt:lpstr>
      <vt:lpstr>Part 1: System and Network Administration</vt:lpstr>
      <vt:lpstr>Professional Tools You’ll Use</vt:lpstr>
      <vt:lpstr>MRTG graphs monitoring network traffic and system status</vt:lpstr>
      <vt:lpstr>ntop-ng Showing Server Network Interface Traffic in iperf3 Bandwidth Testing</vt:lpstr>
      <vt:lpstr>TIG Stack Monitoring Network Traffic and System Health</vt:lpstr>
      <vt:lpstr>Nagios Monitoring Critical IT Services and Sending Alerts</vt:lpstr>
      <vt:lpstr>Network Traffic Analysis of Traceroute Packets by Wireshark</vt:lpstr>
      <vt:lpstr>Transition to Security Defense</vt:lpstr>
      <vt:lpstr>Part 2: Securing Your IT Infrastructure</vt:lpstr>
      <vt:lpstr>Example of 2FA Setup for Webmail User “ilab”</vt:lpstr>
      <vt:lpstr>Suricata IDS Event Log Monitoring Network Uplink Traffic</vt:lpstr>
      <vt:lpstr>Suricata IDS Monitoring Potential Threats in Network Uplink Traffic</vt:lpstr>
      <vt:lpstr>Suricata IPS Blocking Nmap Scan and SQL Injection in Real Time</vt:lpstr>
      <vt:lpstr>T-Pot Honeypot on AWS Cloud Showing Top Attack Events and Sources</vt:lpstr>
      <vt:lpstr>T-POT Honeypot on AWS Cloud — Password Brute-Force Attack Trend</vt:lpstr>
      <vt:lpstr>Vulnerability Scanner with Nmap — CVEs and Software Versions Detected</vt:lpstr>
      <vt:lpstr>Penetration Test with Msfconsole Exploiting vsFTP Vulnerability and Gaining Root Access</vt:lpstr>
      <vt:lpstr>Real-World Case Studies</vt:lpstr>
      <vt:lpstr>PowerPoint Presentation</vt:lpstr>
      <vt:lpstr>Network Packet Analysis of ARP Poisoning (MITM Attack with HTTPS Intercept)</vt:lpstr>
      <vt:lpstr>Network Packet Analysis of DNS Spoofing in Wireshark</vt:lpstr>
      <vt:lpstr>AI for Cybersecurity</vt:lpstr>
      <vt:lpstr>Malware traffic analysis with AI tool (xAI: Grok 4 fast model)</vt:lpstr>
      <vt:lpstr>What You’ll Gain</vt:lpstr>
      <vt:lpstr>Final Message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Hands-On Network Security and System Administration Lab</dc:title>
  <dc:subject/>
  <dc:creator>shlam</dc:creator>
  <cp:keywords/>
  <dc:description>generated using python-pptx</dc:description>
  <cp:lastModifiedBy>shlam</cp:lastModifiedBy>
  <cp:revision>37</cp:revision>
  <dcterms:created xsi:type="dcterms:W3CDTF">2013-01-27T09:14:16Z</dcterms:created>
  <dcterms:modified xsi:type="dcterms:W3CDTF">2025-10-25T11:14:57Z</dcterms:modified>
  <cp:category/>
</cp:coreProperties>
</file>